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11"/>
  </p:notesMasterIdLst>
  <p:sldIdLst>
    <p:sldId id="256" r:id="rId2"/>
    <p:sldId id="260" r:id="rId3"/>
    <p:sldId id="259" r:id="rId4"/>
    <p:sldId id="261" r:id="rId5"/>
    <p:sldId id="258" r:id="rId6"/>
    <p:sldId id="263" r:id="rId7"/>
    <p:sldId id="267" r:id="rId8"/>
    <p:sldId id="265"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33BAF1-7D57-4471-80A1-C7F86A72ED7F}" type="datetimeFigureOut">
              <a:rPr lang="en-US" smtClean="0"/>
              <a:t>6/30/2023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A145F0-38C1-46AC-8A25-6A0251E73C27}" type="slidenum">
              <a:rPr lang="en-US" smtClean="0"/>
              <a:t>‹#›</a:t>
            </a:fld>
            <a:endParaRPr lang="en-US"/>
          </a:p>
        </p:txBody>
      </p:sp>
    </p:spTree>
    <p:extLst>
      <p:ext uri="{BB962C8B-B14F-4D97-AF65-F5344CB8AC3E}">
        <p14:creationId xmlns:p14="http://schemas.microsoft.com/office/powerpoint/2010/main" val="14949753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Are you still afraid of flying in the sky?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Recently, the media have been portraying flying as a highly dangerous way to travel. Our Data Science team has found the accurate data and facts to prove the media wrong.  We can show you how safe and secure your next flight to your destination will be.  So fasten your seatbelt and come with us to find out yourself!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Malgun Gothic" panose="020B0503020000020004" pitchFamily="34" charset="-127"/>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A3A145F0-38C1-46AC-8A25-6A0251E73C27}" type="slidenum">
              <a:rPr lang="en-US" smtClean="0"/>
              <a:t>1</a:t>
            </a:fld>
            <a:endParaRPr lang="en-US"/>
          </a:p>
        </p:txBody>
      </p:sp>
    </p:spTree>
    <p:extLst>
      <p:ext uri="{BB962C8B-B14F-4D97-AF65-F5344CB8AC3E}">
        <p14:creationId xmlns:p14="http://schemas.microsoft.com/office/powerpoint/2010/main" val="3965860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First of all, facts on the likelihood of dying in a plane crash.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1 in 3.37 billion chances of dying in a commercial airline plane crash between 2012-2016</a:t>
            </a:r>
          </a:p>
          <a:p>
            <a:endParaRPr lang="en-US" dirty="0"/>
          </a:p>
        </p:txBody>
      </p:sp>
      <p:sp>
        <p:nvSpPr>
          <p:cNvPr id="4" name="Slide Number Placeholder 3"/>
          <p:cNvSpPr>
            <a:spLocks noGrp="1"/>
          </p:cNvSpPr>
          <p:nvPr>
            <p:ph type="sldNum" sz="quarter" idx="5"/>
          </p:nvPr>
        </p:nvSpPr>
        <p:spPr/>
        <p:txBody>
          <a:bodyPr/>
          <a:lstStyle/>
          <a:p>
            <a:fld id="{A3A145F0-38C1-46AC-8A25-6A0251E73C27}" type="slidenum">
              <a:rPr lang="en-US" smtClean="0"/>
              <a:t>2</a:t>
            </a:fld>
            <a:endParaRPr lang="en-US"/>
          </a:p>
        </p:txBody>
      </p:sp>
    </p:spTree>
    <p:extLst>
      <p:ext uri="{BB962C8B-B14F-4D97-AF65-F5344CB8AC3E}">
        <p14:creationId xmlns:p14="http://schemas.microsoft.com/office/powerpoint/2010/main" val="3231971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Dr. Arnold Barnett, the nation’s leading security expert at MIT said,</a:t>
            </a:r>
          </a:p>
          <a:p>
            <a:pPr marL="342900" marR="0" lvl="0" indent="-342900">
              <a:lnSpc>
                <a:spcPct val="107000"/>
              </a:lnSpc>
              <a:spcBef>
                <a:spcPts val="0"/>
              </a:spcBef>
              <a:spcAft>
                <a:spcPts val="800"/>
              </a:spcAft>
              <a:buFont typeface="Wingdings 2" panose="05020102010507070707" pitchFamily="18" charset="2"/>
              <a:buChar char=""/>
              <a:tabLst>
                <a:tab pos="457200" algn="l"/>
              </a:tabLst>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“If you took one domestic flight a day, every day of the week, odds are you could go 36,000 years before you’d die in a plane crash.”   There were only 11 airline accidents in 2021!</a:t>
            </a:r>
          </a:p>
          <a:p>
            <a:endParaRPr lang="en-US" dirty="0"/>
          </a:p>
        </p:txBody>
      </p:sp>
      <p:sp>
        <p:nvSpPr>
          <p:cNvPr id="4" name="Slide Number Placeholder 3"/>
          <p:cNvSpPr>
            <a:spLocks noGrp="1"/>
          </p:cNvSpPr>
          <p:nvPr>
            <p:ph type="sldNum" sz="quarter" idx="5"/>
          </p:nvPr>
        </p:nvSpPr>
        <p:spPr/>
        <p:txBody>
          <a:bodyPr/>
          <a:lstStyle/>
          <a:p>
            <a:fld id="{A3A145F0-38C1-46AC-8A25-6A0251E73C27}" type="slidenum">
              <a:rPr lang="en-US" smtClean="0"/>
              <a:t>3</a:t>
            </a:fld>
            <a:endParaRPr lang="en-US"/>
          </a:p>
        </p:txBody>
      </p:sp>
    </p:spTree>
    <p:extLst>
      <p:ext uri="{BB962C8B-B14F-4D97-AF65-F5344CB8AC3E}">
        <p14:creationId xmlns:p14="http://schemas.microsoft.com/office/powerpoint/2010/main" val="5720091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In 2019, the lifetime odds of dying to due to air and space transport accidents were 1 in 9,446.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However, the odds of dying by motor vehicle crash are 1 in 107 in 2019 according to National Security Council. </a:t>
            </a:r>
          </a:p>
          <a:p>
            <a:endParaRPr lang="en-US" dirty="0"/>
          </a:p>
        </p:txBody>
      </p:sp>
      <p:sp>
        <p:nvSpPr>
          <p:cNvPr id="4" name="Slide Number Placeholder 3"/>
          <p:cNvSpPr>
            <a:spLocks noGrp="1"/>
          </p:cNvSpPr>
          <p:nvPr>
            <p:ph type="sldNum" sz="quarter" idx="5"/>
          </p:nvPr>
        </p:nvSpPr>
        <p:spPr/>
        <p:txBody>
          <a:bodyPr/>
          <a:lstStyle/>
          <a:p>
            <a:fld id="{A3A145F0-38C1-46AC-8A25-6A0251E73C27}" type="slidenum">
              <a:rPr lang="en-US" smtClean="0"/>
              <a:t>4</a:t>
            </a:fld>
            <a:endParaRPr lang="en-US"/>
          </a:p>
        </p:txBody>
      </p:sp>
    </p:spTree>
    <p:extLst>
      <p:ext uri="{BB962C8B-B14F-4D97-AF65-F5344CB8AC3E}">
        <p14:creationId xmlns:p14="http://schemas.microsoft.com/office/powerpoint/2010/main" val="36527626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Over the last 50 years, there have been over 1.1M automobile fatalities compared to less than 79K.  A significantly small number for the air travel.</a:t>
            </a:r>
          </a:p>
          <a:p>
            <a:endParaRPr lang="en-US" dirty="0"/>
          </a:p>
        </p:txBody>
      </p:sp>
      <p:sp>
        <p:nvSpPr>
          <p:cNvPr id="4" name="Slide Number Placeholder 3"/>
          <p:cNvSpPr>
            <a:spLocks noGrp="1"/>
          </p:cNvSpPr>
          <p:nvPr>
            <p:ph type="sldNum" sz="quarter" idx="5"/>
          </p:nvPr>
        </p:nvSpPr>
        <p:spPr/>
        <p:txBody>
          <a:bodyPr/>
          <a:lstStyle/>
          <a:p>
            <a:fld id="{A3A145F0-38C1-46AC-8A25-6A0251E73C27}" type="slidenum">
              <a:rPr lang="en-US" smtClean="0"/>
              <a:t>5</a:t>
            </a:fld>
            <a:endParaRPr lang="en-US"/>
          </a:p>
        </p:txBody>
      </p:sp>
    </p:spTree>
    <p:extLst>
      <p:ext uri="{BB962C8B-B14F-4D97-AF65-F5344CB8AC3E}">
        <p14:creationId xmlns:p14="http://schemas.microsoft.com/office/powerpoint/2010/main" val="1121022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Between 2015 and 2020, for Passenger Cars, 32.28M total crashes, for light &amp; large trucks, 29.8M total crashes.  But amongst large commercial airlines, there have been only 176 total accidents and 5 fatalities.</a:t>
            </a:r>
          </a:p>
          <a:p>
            <a:endParaRPr lang="en-US" dirty="0"/>
          </a:p>
        </p:txBody>
      </p:sp>
      <p:sp>
        <p:nvSpPr>
          <p:cNvPr id="4" name="Slide Number Placeholder 3"/>
          <p:cNvSpPr>
            <a:spLocks noGrp="1"/>
          </p:cNvSpPr>
          <p:nvPr>
            <p:ph type="sldNum" sz="quarter" idx="5"/>
          </p:nvPr>
        </p:nvSpPr>
        <p:spPr/>
        <p:txBody>
          <a:bodyPr/>
          <a:lstStyle/>
          <a:p>
            <a:fld id="{A3A145F0-38C1-46AC-8A25-6A0251E73C27}" type="slidenum">
              <a:rPr lang="en-US" smtClean="0"/>
              <a:t>6</a:t>
            </a:fld>
            <a:endParaRPr lang="en-US"/>
          </a:p>
        </p:txBody>
      </p:sp>
    </p:spTree>
    <p:extLst>
      <p:ext uri="{BB962C8B-B14F-4D97-AF65-F5344CB8AC3E}">
        <p14:creationId xmlns:p14="http://schemas.microsoft.com/office/powerpoint/2010/main" val="2996260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1908, Delta Airlines have had a total of 319 fatalities.</a:t>
            </a:r>
          </a:p>
        </p:txBody>
      </p:sp>
      <p:sp>
        <p:nvSpPr>
          <p:cNvPr id="4" name="Slide Number Placeholder 3"/>
          <p:cNvSpPr>
            <a:spLocks noGrp="1"/>
          </p:cNvSpPr>
          <p:nvPr>
            <p:ph type="sldNum" sz="quarter" idx="5"/>
          </p:nvPr>
        </p:nvSpPr>
        <p:spPr/>
        <p:txBody>
          <a:bodyPr/>
          <a:lstStyle/>
          <a:p>
            <a:fld id="{A3A145F0-38C1-46AC-8A25-6A0251E73C27}" type="slidenum">
              <a:rPr lang="en-US" smtClean="0"/>
              <a:t>7</a:t>
            </a:fld>
            <a:endParaRPr lang="en-US"/>
          </a:p>
        </p:txBody>
      </p:sp>
    </p:spTree>
    <p:extLst>
      <p:ext uri="{BB962C8B-B14F-4D97-AF65-F5344CB8AC3E}">
        <p14:creationId xmlns:p14="http://schemas.microsoft.com/office/powerpoint/2010/main" val="3923762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MEDIA REPORTS ARE PATENTLY INACCURATE AND FALSE. </a:t>
            </a: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We Delta Airline believe that flying is still the safest means of travel.  We want to reassure you that you can only travel safer and further with us.  Together with 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3A145F0-38C1-46AC-8A25-6A0251E73C27}" type="slidenum">
              <a:rPr lang="en-US" smtClean="0"/>
              <a:t>8</a:t>
            </a:fld>
            <a:endParaRPr lang="en-US"/>
          </a:p>
        </p:txBody>
      </p:sp>
    </p:spTree>
    <p:extLst>
      <p:ext uri="{BB962C8B-B14F-4D97-AF65-F5344CB8AC3E}">
        <p14:creationId xmlns:p14="http://schemas.microsoft.com/office/powerpoint/2010/main" val="3791047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6/30/2023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8100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6/30/2023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49442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6/30/2023</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0654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6/30/2023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90645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6/30/2023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22586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6/30/2023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87752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6/30/2023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8216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6/30/2023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13481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6/30/2023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29676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6/30/2023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308806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6/30/2023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421158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ED291B17-9318-49DB-B28B-6E5994AE9581}" type="datetime1">
              <a:rPr lang="en-US" smtClean="0"/>
              <a:t>6/30/2023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99461582"/>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hf sldNum="0" hdr="0" ftr="0" dt="0"/>
  <p:txStyles>
    <p:titleStyle>
      <a:lvl1pPr algn="l" defTabSz="457200" rtl="0" eaLnBrk="1" latinLnBrk="0" hangingPunct="1">
        <a:lnSpc>
          <a:spcPct val="90000"/>
        </a:lnSpc>
        <a:spcBef>
          <a:spcPct val="0"/>
        </a:spcBef>
        <a:buNone/>
        <a:defRPr sz="27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www.bts.gov/content/motor-vehicle-safety-data" TargetMode="External"/><Relationship Id="rId2" Type="http://schemas.openxmlformats.org/officeDocument/2006/relationships/hyperlink" Target="https://data.world/hhaveliw/airplane-crashes-1908-2009" TargetMode="External"/><Relationship Id="rId1" Type="http://schemas.openxmlformats.org/officeDocument/2006/relationships/slideLayout" Target="../slideLayouts/slideLayout2.xml"/><Relationship Id="rId5" Type="http://schemas.openxmlformats.org/officeDocument/2006/relationships/hyperlink" Target="https://flyfright.com/statistics/" TargetMode="External"/><Relationship Id="rId4" Type="http://schemas.openxmlformats.org/officeDocument/2006/relationships/hyperlink" Target="https://injuryfacts.nsc.org/all-injuries/preventable-death-overview/odds-of-dying/data-detail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7">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Wavy 3D art">
            <a:extLst>
              <a:ext uri="{FF2B5EF4-FFF2-40B4-BE49-F238E27FC236}">
                <a16:creationId xmlns:a16="http://schemas.microsoft.com/office/drawing/2014/main" id="{39B0B9FB-4A69-8106-60F8-B86343C809FD}"/>
              </a:ext>
            </a:extLst>
          </p:cNvPr>
          <p:cNvPicPr>
            <a:picLocks noChangeAspect="1"/>
          </p:cNvPicPr>
          <p:nvPr/>
        </p:nvPicPr>
        <p:blipFill rotWithShape="1">
          <a:blip r:embed="rId5"/>
          <a:srcRect t="17523" r="9091" b="16495"/>
          <a:stretch/>
        </p:blipFill>
        <p:spPr>
          <a:xfrm>
            <a:off x="20" y="10"/>
            <a:ext cx="12191980" cy="6857990"/>
          </a:xfrm>
          <a:prstGeom prst="rect">
            <a:avLst/>
          </a:prstGeom>
        </p:spPr>
      </p:pic>
      <p:sp>
        <p:nvSpPr>
          <p:cNvPr id="24" name="Rectangle 19">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02560D9-BAC2-4FA4-9E0F-41C2B8D3E4F8}"/>
              </a:ext>
            </a:extLst>
          </p:cNvPr>
          <p:cNvSpPr>
            <a:spLocks noGrp="1"/>
          </p:cNvSpPr>
          <p:nvPr>
            <p:ph type="ctrTitle"/>
          </p:nvPr>
        </p:nvSpPr>
        <p:spPr>
          <a:xfrm>
            <a:off x="685801" y="1524001"/>
            <a:ext cx="3208866" cy="3478384"/>
          </a:xfrm>
        </p:spPr>
        <p:txBody>
          <a:bodyPr>
            <a:normAutofit/>
          </a:bodyPr>
          <a:lstStyle/>
          <a:p>
            <a:r>
              <a:rPr lang="en-US" dirty="0">
                <a:solidFill>
                  <a:srgbClr val="FFFFFF"/>
                </a:solidFill>
              </a:rPr>
              <a:t>Safer,</a:t>
            </a:r>
            <a:br>
              <a:rPr lang="en-US" dirty="0">
                <a:solidFill>
                  <a:srgbClr val="FFFFFF"/>
                </a:solidFill>
              </a:rPr>
            </a:br>
            <a:r>
              <a:rPr lang="en-US" dirty="0">
                <a:solidFill>
                  <a:srgbClr val="FFFFFF"/>
                </a:solidFill>
              </a:rPr>
              <a:t>further,</a:t>
            </a:r>
            <a:br>
              <a:rPr lang="en-US" dirty="0">
                <a:solidFill>
                  <a:srgbClr val="FFFFFF"/>
                </a:solidFill>
              </a:rPr>
            </a:br>
            <a:r>
              <a:rPr lang="en-US" dirty="0">
                <a:solidFill>
                  <a:srgbClr val="FFFFFF"/>
                </a:solidFill>
              </a:rPr>
              <a:t>together</a:t>
            </a:r>
            <a:br>
              <a:rPr lang="en-US" dirty="0">
                <a:solidFill>
                  <a:srgbClr val="FFFFFF"/>
                </a:solidFill>
              </a:rPr>
            </a:br>
            <a:r>
              <a:rPr lang="en-US" dirty="0">
                <a:solidFill>
                  <a:srgbClr val="FFFFFF"/>
                </a:solidFill>
              </a:rPr>
              <a:t>with Delta Air Lines</a:t>
            </a:r>
          </a:p>
        </p:txBody>
      </p:sp>
      <p:sp>
        <p:nvSpPr>
          <p:cNvPr id="3" name="Subtitle 2">
            <a:extLst>
              <a:ext uri="{FF2B5EF4-FFF2-40B4-BE49-F238E27FC236}">
                <a16:creationId xmlns:a16="http://schemas.microsoft.com/office/drawing/2014/main" id="{07DBA91B-6445-477B-89E9-5A083828EBE6}"/>
              </a:ext>
            </a:extLst>
          </p:cNvPr>
          <p:cNvSpPr>
            <a:spLocks noGrp="1"/>
          </p:cNvSpPr>
          <p:nvPr>
            <p:ph type="subTitle" idx="1"/>
          </p:nvPr>
        </p:nvSpPr>
        <p:spPr>
          <a:xfrm>
            <a:off x="685801" y="5145513"/>
            <a:ext cx="3208866" cy="738820"/>
          </a:xfrm>
        </p:spPr>
        <p:txBody>
          <a:bodyPr>
            <a:normAutofit fontScale="70000" lnSpcReduction="20000"/>
          </a:bodyPr>
          <a:lstStyle/>
          <a:p>
            <a:r>
              <a:rPr lang="en-US" dirty="0">
                <a:solidFill>
                  <a:srgbClr val="FFFFFF">
                    <a:alpha val="75000"/>
                  </a:srgbClr>
                </a:solidFill>
              </a:rPr>
              <a:t>Why air travel is still a safer mode of transportation than others</a:t>
            </a:r>
          </a:p>
          <a:p>
            <a:r>
              <a:rPr lang="en-US" dirty="0">
                <a:solidFill>
                  <a:srgbClr val="FFFFFF">
                    <a:alpha val="75000"/>
                  </a:srgbClr>
                </a:solidFill>
              </a:rPr>
              <a:t>By phil </a:t>
            </a:r>
            <a:r>
              <a:rPr lang="en-US" dirty="0" err="1">
                <a:solidFill>
                  <a:srgbClr val="FFFFFF">
                    <a:alpha val="75000"/>
                  </a:srgbClr>
                </a:solidFill>
              </a:rPr>
              <a:t>han</a:t>
            </a:r>
            <a:endParaRPr lang="en-US" dirty="0">
              <a:solidFill>
                <a:srgbClr val="FFFFFF">
                  <a:alpha val="75000"/>
                </a:srgbClr>
              </a:solidFill>
            </a:endParaRPr>
          </a:p>
        </p:txBody>
      </p:sp>
      <p:pic>
        <p:nvPicPr>
          <p:cNvPr id="25" name="Audio 24">
            <a:hlinkClick r:id="" action="ppaction://media"/>
            <a:extLst>
              <a:ext uri="{FF2B5EF4-FFF2-40B4-BE49-F238E27FC236}">
                <a16:creationId xmlns:a16="http://schemas.microsoft.com/office/drawing/2014/main" id="{58248D26-627A-FA77-E8A5-D7802001F0D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07788" y="6173788"/>
            <a:ext cx="531812" cy="531812"/>
          </a:xfrm>
          <a:prstGeom prst="rect">
            <a:avLst/>
          </a:prstGeom>
        </p:spPr>
      </p:pic>
    </p:spTree>
    <p:extLst>
      <p:ext uri="{BB962C8B-B14F-4D97-AF65-F5344CB8AC3E}">
        <p14:creationId xmlns:p14="http://schemas.microsoft.com/office/powerpoint/2010/main" val="479306527"/>
      </p:ext>
    </p:extLst>
  </p:cSld>
  <p:clrMapOvr>
    <a:masterClrMapping/>
  </p:clrMapOvr>
  <mc:AlternateContent xmlns:mc="http://schemas.openxmlformats.org/markup-compatibility/2006" xmlns:p14="http://schemas.microsoft.com/office/powerpoint/2010/main">
    <mc:Choice Requires="p14">
      <p:transition spd="slow" p14:dur="2000" advTm="30450"/>
    </mc:Choice>
    <mc:Fallback xmlns="">
      <p:transition spd="slow" advTm="30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F63B0E-AA24-44E9-A763-5E0360AFE2D6}"/>
              </a:ext>
            </a:extLst>
          </p:cNvPr>
          <p:cNvSpPr>
            <a:spLocks noGrp="1"/>
          </p:cNvSpPr>
          <p:nvPr>
            <p:ph type="title"/>
          </p:nvPr>
        </p:nvSpPr>
        <p:spPr>
          <a:xfrm>
            <a:off x="672280" y="944752"/>
            <a:ext cx="3259016" cy="1462692"/>
          </a:xfrm>
        </p:spPr>
        <p:txBody>
          <a:bodyPr>
            <a:normAutofit/>
          </a:bodyPr>
          <a:lstStyle/>
          <a:p>
            <a:r>
              <a:rPr lang="en-US" b="1" dirty="0">
                <a:solidFill>
                  <a:schemeClr val="bg1">
                    <a:lumMod val="75000"/>
                    <a:lumOff val="25000"/>
                  </a:schemeClr>
                </a:solidFill>
              </a:rPr>
              <a:t>Safer than ever before</a:t>
            </a:r>
          </a:p>
        </p:txBody>
      </p:sp>
      <p:sp>
        <p:nvSpPr>
          <p:cNvPr id="44" name="Rectangle 43">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9" name="Rectangle 45">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48" name="Rectangle 47">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7" name="Content Placeholder 19">
            <a:extLst>
              <a:ext uri="{FF2B5EF4-FFF2-40B4-BE49-F238E27FC236}">
                <a16:creationId xmlns:a16="http://schemas.microsoft.com/office/drawing/2014/main" id="{269C1F90-B4EB-0A9A-CD5B-717C8AAFB10C}"/>
              </a:ext>
            </a:extLst>
          </p:cNvPr>
          <p:cNvSpPr>
            <a:spLocks noGrp="1"/>
          </p:cNvSpPr>
          <p:nvPr>
            <p:ph idx="1"/>
          </p:nvPr>
        </p:nvSpPr>
        <p:spPr>
          <a:xfrm>
            <a:off x="671513" y="2536031"/>
            <a:ext cx="3123783" cy="3671936"/>
          </a:xfrm>
        </p:spPr>
        <p:txBody>
          <a:bodyPr anchor="t">
            <a:normAutofit/>
          </a:bodyPr>
          <a:lstStyle/>
          <a:p>
            <a:r>
              <a:rPr lang="en-US" dirty="0">
                <a:solidFill>
                  <a:schemeClr val="bg1">
                    <a:lumMod val="75000"/>
                    <a:lumOff val="25000"/>
                  </a:schemeClr>
                </a:solidFill>
              </a:rPr>
              <a:t>Over last 35 years, air travelers have encountered fewer than 40 accidents per year.</a:t>
            </a:r>
          </a:p>
          <a:p>
            <a:r>
              <a:rPr lang="en-US" dirty="0">
                <a:solidFill>
                  <a:schemeClr val="bg1">
                    <a:lumMod val="75000"/>
                    <a:lumOff val="25000"/>
                  </a:schemeClr>
                </a:solidFill>
              </a:rPr>
              <a:t>With commercial air regulations, accidents have been on a downward trend-- even less than 20 accidents for the most of last 10 years</a:t>
            </a:r>
          </a:p>
        </p:txBody>
      </p:sp>
      <p:pic>
        <p:nvPicPr>
          <p:cNvPr id="4" name="Picture 3">
            <a:extLst>
              <a:ext uri="{FF2B5EF4-FFF2-40B4-BE49-F238E27FC236}">
                <a16:creationId xmlns:a16="http://schemas.microsoft.com/office/drawing/2014/main" id="{04697B2C-DD7F-4067-A5F6-79F39A1EBDCB}"/>
              </a:ext>
            </a:extLst>
          </p:cNvPr>
          <p:cNvPicPr>
            <a:picLocks noChangeAspect="1"/>
          </p:cNvPicPr>
          <p:nvPr/>
        </p:nvPicPr>
        <p:blipFill>
          <a:blip r:embed="rId5"/>
          <a:stretch>
            <a:fillRect/>
          </a:stretch>
        </p:blipFill>
        <p:spPr>
          <a:xfrm>
            <a:off x="4062049" y="859910"/>
            <a:ext cx="7683418" cy="5465475"/>
          </a:xfrm>
          <a:prstGeom prst="rect">
            <a:avLst/>
          </a:prstGeom>
        </p:spPr>
      </p:pic>
      <p:pic>
        <p:nvPicPr>
          <p:cNvPr id="15" name="Audio 14">
            <a:hlinkClick r:id="" action="ppaction://media"/>
            <a:extLst>
              <a:ext uri="{FF2B5EF4-FFF2-40B4-BE49-F238E27FC236}">
                <a16:creationId xmlns:a16="http://schemas.microsoft.com/office/drawing/2014/main" id="{2A8A711B-3202-7C98-44E5-147066CAF06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07788" y="6173788"/>
            <a:ext cx="531812" cy="531812"/>
          </a:xfrm>
          <a:prstGeom prst="rect">
            <a:avLst/>
          </a:prstGeom>
        </p:spPr>
      </p:pic>
    </p:spTree>
    <p:extLst>
      <p:ext uri="{BB962C8B-B14F-4D97-AF65-F5344CB8AC3E}">
        <p14:creationId xmlns:p14="http://schemas.microsoft.com/office/powerpoint/2010/main" val="21995806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9179"/>
    </mc:Choice>
    <mc:Fallback xmlns="">
      <p:transition spd="slow" advTm="29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1A4309-CD87-4FBA-9828-94DA6CED0DCE}"/>
              </a:ext>
            </a:extLst>
          </p:cNvPr>
          <p:cNvSpPr>
            <a:spLocks noGrp="1"/>
          </p:cNvSpPr>
          <p:nvPr>
            <p:ph type="title"/>
          </p:nvPr>
        </p:nvSpPr>
        <p:spPr>
          <a:xfrm>
            <a:off x="705745" y="980660"/>
            <a:ext cx="6792657" cy="4878137"/>
          </a:xfrm>
        </p:spPr>
        <p:txBody>
          <a:bodyPr anchor="ctr">
            <a:normAutofit/>
          </a:bodyPr>
          <a:lstStyle/>
          <a:p>
            <a:pPr algn="ctr"/>
            <a:endParaRPr lang="en-US" sz="4800" dirty="0">
              <a:solidFill>
                <a:schemeClr val="tx2"/>
              </a:solidFill>
            </a:endParaRPr>
          </a:p>
        </p:txBody>
      </p:sp>
      <p:sp>
        <p:nvSpPr>
          <p:cNvPr id="10" name="Rectangle 9">
            <a:extLst>
              <a:ext uri="{FF2B5EF4-FFF2-40B4-BE49-F238E27FC236}">
                <a16:creationId xmlns:a16="http://schemas.microsoft.com/office/drawing/2014/main" id="{1A75B5EE-3124-4314-90F7-8D9AFE941D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751211"/>
            <a:ext cx="683056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00129C37-C465-4475-927F-B861932A3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752989"/>
            <a:ext cx="3300984"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C5B93579-0F9B-4E93-A222-AFF5A689EB68}"/>
              </a:ext>
            </a:extLst>
          </p:cNvPr>
          <p:cNvSpPr>
            <a:spLocks noGrp="1"/>
          </p:cNvSpPr>
          <p:nvPr>
            <p:ph idx="1"/>
          </p:nvPr>
        </p:nvSpPr>
        <p:spPr>
          <a:xfrm>
            <a:off x="8119870" y="1046922"/>
            <a:ext cx="3164356" cy="4811877"/>
          </a:xfrm>
        </p:spPr>
        <p:txBody>
          <a:bodyPr>
            <a:normAutofit/>
          </a:bodyPr>
          <a:lstStyle/>
          <a:p>
            <a:pPr marL="1368000" lvl="4" indent="0">
              <a:buNone/>
            </a:pPr>
            <a:endParaRPr lang="en-US" dirty="0"/>
          </a:p>
          <a:p>
            <a:r>
              <a:rPr lang="en-US" dirty="0"/>
              <a:t>“If you took one domestic flight a day, every day of the week, odds are you could go 36,000 years before you’d die in a plane crash.” </a:t>
            </a:r>
          </a:p>
          <a:p>
            <a:pPr marL="0" indent="0">
              <a:buNone/>
            </a:pPr>
            <a:r>
              <a:rPr lang="en-US" dirty="0"/>
              <a:t>	-Dr. Arnold Barnett, MIT</a:t>
            </a:r>
          </a:p>
          <a:p>
            <a:pPr marL="0" indent="0">
              <a:buNone/>
            </a:pPr>
            <a:r>
              <a:rPr lang="en-US" dirty="0"/>
              <a:t>			</a:t>
            </a:r>
            <a:r>
              <a:rPr lang="en-US" sz="700" dirty="0"/>
              <a:t>Source: Air Travel –MIT Spectrum</a:t>
            </a:r>
          </a:p>
          <a:p>
            <a:r>
              <a:rPr lang="en-US" dirty="0"/>
              <a:t>Only 11 accidents in 2021</a:t>
            </a:r>
          </a:p>
        </p:txBody>
      </p:sp>
      <p:sp>
        <p:nvSpPr>
          <p:cNvPr id="14" name="Rectangle 13">
            <a:extLst>
              <a:ext uri="{FF2B5EF4-FFF2-40B4-BE49-F238E27FC236}">
                <a16:creationId xmlns:a16="http://schemas.microsoft.com/office/drawing/2014/main" id="{8F92C143-3594-4735-B621-397DDDA5F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5946475"/>
            <a:ext cx="683056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44F560E9-CCDC-4F8F-BA20-41F114098A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948253"/>
            <a:ext cx="3300984"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a:extLst>
              <a:ext uri="{FF2B5EF4-FFF2-40B4-BE49-F238E27FC236}">
                <a16:creationId xmlns:a16="http://schemas.microsoft.com/office/drawing/2014/main" id="{218664A5-0DE7-4237-AC98-B394F23470B4}"/>
              </a:ext>
            </a:extLst>
          </p:cNvPr>
          <p:cNvPicPr>
            <a:picLocks noChangeAspect="1"/>
          </p:cNvPicPr>
          <p:nvPr/>
        </p:nvPicPr>
        <p:blipFill>
          <a:blip r:embed="rId5"/>
          <a:stretch>
            <a:fillRect/>
          </a:stretch>
        </p:blipFill>
        <p:spPr>
          <a:xfrm>
            <a:off x="9306121" y="1131216"/>
            <a:ext cx="791853" cy="556181"/>
          </a:xfrm>
          <a:prstGeom prst="rect">
            <a:avLst/>
          </a:prstGeom>
        </p:spPr>
      </p:pic>
      <p:pic>
        <p:nvPicPr>
          <p:cNvPr id="9" name="Picture 8">
            <a:extLst>
              <a:ext uri="{FF2B5EF4-FFF2-40B4-BE49-F238E27FC236}">
                <a16:creationId xmlns:a16="http://schemas.microsoft.com/office/drawing/2014/main" id="{B82220AF-887F-47C3-93CF-B034F9DC08E9}"/>
              </a:ext>
            </a:extLst>
          </p:cNvPr>
          <p:cNvPicPr>
            <a:picLocks noChangeAspect="1"/>
          </p:cNvPicPr>
          <p:nvPr/>
        </p:nvPicPr>
        <p:blipFill>
          <a:blip r:embed="rId6"/>
          <a:stretch>
            <a:fillRect/>
          </a:stretch>
        </p:blipFill>
        <p:spPr>
          <a:xfrm>
            <a:off x="675802" y="933886"/>
            <a:ext cx="7167299" cy="5045292"/>
          </a:xfrm>
          <a:prstGeom prst="rect">
            <a:avLst/>
          </a:prstGeom>
        </p:spPr>
      </p:pic>
      <p:pic>
        <p:nvPicPr>
          <p:cNvPr id="21" name="Audio 20">
            <a:hlinkClick r:id="" action="ppaction://media"/>
            <a:extLst>
              <a:ext uri="{FF2B5EF4-FFF2-40B4-BE49-F238E27FC236}">
                <a16:creationId xmlns:a16="http://schemas.microsoft.com/office/drawing/2014/main" id="{7B0BEE00-9F09-6C42-E11E-D2BAC77FCB6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07788" y="6173788"/>
            <a:ext cx="531812" cy="531812"/>
          </a:xfrm>
          <a:prstGeom prst="rect">
            <a:avLst/>
          </a:prstGeom>
        </p:spPr>
      </p:pic>
    </p:spTree>
    <p:extLst>
      <p:ext uri="{BB962C8B-B14F-4D97-AF65-F5344CB8AC3E}">
        <p14:creationId xmlns:p14="http://schemas.microsoft.com/office/powerpoint/2010/main" val="3521054765"/>
      </p:ext>
    </p:extLst>
  </p:cSld>
  <p:clrMapOvr>
    <a:masterClrMapping/>
  </p:clrMapOvr>
  <mc:AlternateContent xmlns:mc="http://schemas.openxmlformats.org/markup-compatibility/2006" xmlns:p14="http://schemas.microsoft.com/office/powerpoint/2010/main">
    <mc:Choice Requires="p14">
      <p:transition spd="slow" p14:dur="2000" advTm="28593"/>
    </mc:Choice>
    <mc:Fallback xmlns="">
      <p:transition spd="slow" advTm="28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Rectangle 8">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0">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9782575-54DE-43EA-B233-53B6627B8B21}"/>
              </a:ext>
            </a:extLst>
          </p:cNvPr>
          <p:cNvSpPr>
            <a:spLocks noGrp="1"/>
          </p:cNvSpPr>
          <p:nvPr>
            <p:ph type="title"/>
          </p:nvPr>
        </p:nvSpPr>
        <p:spPr>
          <a:xfrm>
            <a:off x="672280" y="944752"/>
            <a:ext cx="3259016" cy="1462692"/>
          </a:xfrm>
        </p:spPr>
        <p:txBody>
          <a:bodyPr>
            <a:normAutofit fontScale="90000"/>
          </a:bodyPr>
          <a:lstStyle/>
          <a:p>
            <a:r>
              <a:rPr lang="en-US" dirty="0">
                <a:solidFill>
                  <a:srgbClr val="FFFFFF"/>
                </a:solidFill>
              </a:rPr>
              <a:t>Lifetime odds of dying for selected injury causes in </a:t>
            </a:r>
            <a:r>
              <a:rPr lang="en-US" dirty="0" err="1">
                <a:solidFill>
                  <a:srgbClr val="FFFFFF"/>
                </a:solidFill>
              </a:rPr>
              <a:t>u.s.</a:t>
            </a:r>
            <a:r>
              <a:rPr lang="en-US" dirty="0">
                <a:solidFill>
                  <a:srgbClr val="FFFFFF"/>
                </a:solidFill>
              </a:rPr>
              <a:t>,</a:t>
            </a:r>
            <a:br>
              <a:rPr lang="en-US" dirty="0">
                <a:solidFill>
                  <a:srgbClr val="FFFFFF"/>
                </a:solidFill>
              </a:rPr>
            </a:br>
            <a:r>
              <a:rPr lang="en-US" dirty="0">
                <a:solidFill>
                  <a:srgbClr val="FFFFFF"/>
                </a:solidFill>
              </a:rPr>
              <a:t>2015-2020</a:t>
            </a:r>
          </a:p>
        </p:txBody>
      </p:sp>
      <p:sp>
        <p:nvSpPr>
          <p:cNvPr id="21" name="Rectangle 12">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14">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3" name="Rectangle 16">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0062C38-A2E5-4EDF-995E-68948217E4A0}"/>
              </a:ext>
            </a:extLst>
          </p:cNvPr>
          <p:cNvSpPr>
            <a:spLocks noGrp="1"/>
          </p:cNvSpPr>
          <p:nvPr>
            <p:ph idx="1"/>
          </p:nvPr>
        </p:nvSpPr>
        <p:spPr>
          <a:xfrm>
            <a:off x="671513" y="2536031"/>
            <a:ext cx="3123783" cy="3671936"/>
          </a:xfrm>
        </p:spPr>
        <p:txBody>
          <a:bodyPr anchor="t">
            <a:normAutofit/>
          </a:bodyPr>
          <a:lstStyle/>
          <a:p>
            <a:pPr marL="0" indent="0">
              <a:buNone/>
            </a:pPr>
            <a:endParaRPr lang="en-US" dirty="0">
              <a:solidFill>
                <a:srgbClr val="FFFFFF"/>
              </a:solidFill>
            </a:endParaRPr>
          </a:p>
          <a:p>
            <a:r>
              <a:rPr lang="en-US" dirty="0">
                <a:solidFill>
                  <a:srgbClr val="FFFFFF"/>
                </a:solidFill>
              </a:rPr>
              <a:t>In 2019, the lifetime odds of dying due to air and space transport accidents were 1 in 9,446.</a:t>
            </a:r>
          </a:p>
          <a:p>
            <a:r>
              <a:rPr lang="en-US" dirty="0">
                <a:solidFill>
                  <a:srgbClr val="FFFFFF"/>
                </a:solidFill>
              </a:rPr>
              <a:t>The odds of dying by motor vehicle crash were 1 in 107!</a:t>
            </a:r>
          </a:p>
          <a:p>
            <a:endParaRPr lang="en-US" dirty="0">
              <a:solidFill>
                <a:srgbClr val="FFFFFF"/>
              </a:solidFill>
            </a:endParaRPr>
          </a:p>
          <a:p>
            <a:r>
              <a:rPr lang="en-US" sz="800" dirty="0">
                <a:solidFill>
                  <a:srgbClr val="FFFFFF"/>
                </a:solidFill>
              </a:rPr>
              <a:t>Source: National Safety Council</a:t>
            </a:r>
          </a:p>
        </p:txBody>
      </p:sp>
      <p:pic>
        <p:nvPicPr>
          <p:cNvPr id="4" name="Picture 3">
            <a:extLst>
              <a:ext uri="{FF2B5EF4-FFF2-40B4-BE49-F238E27FC236}">
                <a16:creationId xmlns:a16="http://schemas.microsoft.com/office/drawing/2014/main" id="{2A3D235A-E8D6-4035-BAC6-02171D272C46}"/>
              </a:ext>
            </a:extLst>
          </p:cNvPr>
          <p:cNvPicPr>
            <a:picLocks noChangeAspect="1"/>
          </p:cNvPicPr>
          <p:nvPr/>
        </p:nvPicPr>
        <p:blipFill rotWithShape="1">
          <a:blip r:embed="rId5"/>
          <a:srcRect l="11369" r="15726" b="2"/>
          <a:stretch/>
        </p:blipFill>
        <p:spPr>
          <a:xfrm>
            <a:off x="4241830" y="601200"/>
            <a:ext cx="7503636" cy="5789365"/>
          </a:xfrm>
          <a:prstGeom prst="rect">
            <a:avLst/>
          </a:prstGeom>
        </p:spPr>
      </p:pic>
      <p:pic>
        <p:nvPicPr>
          <p:cNvPr id="14" name="Audio 13">
            <a:hlinkClick r:id="" action="ppaction://media"/>
            <a:extLst>
              <a:ext uri="{FF2B5EF4-FFF2-40B4-BE49-F238E27FC236}">
                <a16:creationId xmlns:a16="http://schemas.microsoft.com/office/drawing/2014/main" id="{254C8DAB-0FEB-7C85-9290-7B02C83B974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07788" y="6173788"/>
            <a:ext cx="531812" cy="531812"/>
          </a:xfrm>
          <a:prstGeom prst="rect">
            <a:avLst/>
          </a:prstGeom>
        </p:spPr>
      </p:pic>
    </p:spTree>
    <p:extLst>
      <p:ext uri="{BB962C8B-B14F-4D97-AF65-F5344CB8AC3E}">
        <p14:creationId xmlns:p14="http://schemas.microsoft.com/office/powerpoint/2010/main" val="41757643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9607"/>
    </mc:Choice>
    <mc:Fallback xmlns="">
      <p:transition spd="slow" advTm="196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10015B9-6046-41B8-83BD-71778D2F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53908232-52E2-4794-A6C1-54300FB989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D2B9299F-BED7-44C5-9CC5-E542F9193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E9DDF273-E040-4765-AD05-872458E13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34">
            <a:extLst>
              <a:ext uri="{FF2B5EF4-FFF2-40B4-BE49-F238E27FC236}">
                <a16:creationId xmlns:a16="http://schemas.microsoft.com/office/drawing/2014/main" id="{EE997D3B-4ECD-4397-A989-D5882BB32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3A852E5D-96B2-47B5-AB0F-426F231FBD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1"/>
            <a:ext cx="3703320" cy="5935131"/>
            <a:chOff x="438068" y="457201"/>
            <a:chExt cx="3703320" cy="5935131"/>
          </a:xfrm>
        </p:grpSpPr>
        <p:sp>
          <p:nvSpPr>
            <p:cNvPr id="38" name="Rectangle 37">
              <a:extLst>
                <a:ext uri="{FF2B5EF4-FFF2-40B4-BE49-F238E27FC236}">
                  <a16:creationId xmlns:a16="http://schemas.microsoft.com/office/drawing/2014/main" id="{FBEA2C8A-CA20-494E-8DAA-985E842EDB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41102"/>
              <a:ext cx="3702134" cy="5751230"/>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9" name="Rectangle 38">
              <a:extLst>
                <a:ext uri="{FF2B5EF4-FFF2-40B4-BE49-F238E27FC236}">
                  <a16:creationId xmlns:a16="http://schemas.microsoft.com/office/drawing/2014/main" id="{DBAE429C-3A94-4C39-B88C-596F1E4C0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1"/>
              <a:ext cx="3703320"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sp>
        <p:nvSpPr>
          <p:cNvPr id="13" name="object 11">
            <a:extLst>
              <a:ext uri="{FF2B5EF4-FFF2-40B4-BE49-F238E27FC236}">
                <a16:creationId xmlns:a16="http://schemas.microsoft.com/office/drawing/2014/main" id="{3A057E75-F9F3-41AE-ADA6-C845E8BF1EF0}"/>
              </a:ext>
            </a:extLst>
          </p:cNvPr>
          <p:cNvSpPr>
            <a:spLocks noGrp="1"/>
          </p:cNvSpPr>
          <p:nvPr>
            <p:ph type="title"/>
          </p:nvPr>
        </p:nvSpPr>
        <p:spPr>
          <a:xfrm>
            <a:off x="584200" y="3316166"/>
            <a:ext cx="3412067" cy="1797702"/>
          </a:xfrm>
          <a:custGeom>
            <a:avLst/>
            <a:gdLst/>
            <a:ahLst/>
            <a:cxnLst/>
            <a:rect l="l" t="t" r="r" b="b"/>
            <a:pathLst>
              <a:path w="12192000" h="6858000">
                <a:moveTo>
                  <a:pt x="12192000" y="6858000"/>
                </a:moveTo>
                <a:lnTo>
                  <a:pt x="0" y="6858000"/>
                </a:lnTo>
                <a:lnTo>
                  <a:pt x="0" y="0"/>
                </a:lnTo>
                <a:lnTo>
                  <a:pt x="12192000" y="0"/>
                </a:lnTo>
                <a:lnTo>
                  <a:pt x="12192000" y="6858000"/>
                </a:lnTo>
                <a:close/>
              </a:path>
            </a:pathLst>
          </a:custGeom>
        </p:spPr>
        <p:txBody>
          <a:bodyPr vert="horz" lIns="91440" tIns="45720" rIns="91440" bIns="45720" rtlCol="0" anchor="b">
            <a:normAutofit fontScale="90000"/>
          </a:bodyPr>
          <a:lstStyle/>
          <a:p>
            <a:r>
              <a:rPr lang="en-US" sz="3600" dirty="0">
                <a:solidFill>
                  <a:srgbClr val="FFFFFF"/>
                </a:solidFill>
              </a:rPr>
              <a:t>Automobile fatalities account for 93.35% vs. 6.65% for flights over the last 50 years. </a:t>
            </a:r>
          </a:p>
        </p:txBody>
      </p:sp>
      <p:pic>
        <p:nvPicPr>
          <p:cNvPr id="17" name="Picture 16">
            <a:extLst>
              <a:ext uri="{FF2B5EF4-FFF2-40B4-BE49-F238E27FC236}">
                <a16:creationId xmlns:a16="http://schemas.microsoft.com/office/drawing/2014/main" id="{887E28F6-07EB-45FC-8B0B-6F2A89397D11}"/>
              </a:ext>
            </a:extLst>
          </p:cNvPr>
          <p:cNvPicPr>
            <a:picLocks noChangeAspect="1"/>
          </p:cNvPicPr>
          <p:nvPr/>
        </p:nvPicPr>
        <p:blipFill>
          <a:blip r:embed="rId5"/>
          <a:stretch>
            <a:fillRect/>
          </a:stretch>
        </p:blipFill>
        <p:spPr>
          <a:xfrm>
            <a:off x="5159350" y="453642"/>
            <a:ext cx="6256510" cy="5871743"/>
          </a:xfrm>
          <a:prstGeom prst="rect">
            <a:avLst/>
          </a:prstGeom>
        </p:spPr>
      </p:pic>
      <p:pic>
        <p:nvPicPr>
          <p:cNvPr id="9" name="Audio 8">
            <a:hlinkClick r:id="" action="ppaction://media"/>
            <a:extLst>
              <a:ext uri="{FF2B5EF4-FFF2-40B4-BE49-F238E27FC236}">
                <a16:creationId xmlns:a16="http://schemas.microsoft.com/office/drawing/2014/main" id="{64876B1D-DBC9-2596-7A10-F4613F4F99B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07788" y="6173788"/>
            <a:ext cx="531812" cy="531812"/>
          </a:xfrm>
          <a:prstGeom prst="rect">
            <a:avLst/>
          </a:prstGeom>
        </p:spPr>
      </p:pic>
    </p:spTree>
    <p:extLst>
      <p:ext uri="{BB962C8B-B14F-4D97-AF65-F5344CB8AC3E}">
        <p14:creationId xmlns:p14="http://schemas.microsoft.com/office/powerpoint/2010/main" val="39521555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1031"/>
    </mc:Choice>
    <mc:Fallback xmlns="">
      <p:transition spd="slow" advTm="31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1"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15">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7B5BFD-8002-4EF1-B451-E2100B62B608}"/>
              </a:ext>
            </a:extLst>
          </p:cNvPr>
          <p:cNvSpPr>
            <a:spLocks noGrp="1"/>
          </p:cNvSpPr>
          <p:nvPr>
            <p:ph type="title"/>
          </p:nvPr>
        </p:nvSpPr>
        <p:spPr>
          <a:xfrm>
            <a:off x="672280" y="811173"/>
            <a:ext cx="3259016" cy="863410"/>
          </a:xfrm>
        </p:spPr>
        <p:txBody>
          <a:bodyPr vert="horz" lIns="91440" tIns="45720" rIns="91440" bIns="45720" rtlCol="0" anchor="b">
            <a:normAutofit fontScale="90000"/>
          </a:bodyPr>
          <a:lstStyle/>
          <a:p>
            <a:r>
              <a:rPr lang="en-US" sz="1800" dirty="0">
                <a:solidFill>
                  <a:schemeClr val="bg1">
                    <a:lumMod val="75000"/>
                    <a:lumOff val="25000"/>
                  </a:schemeClr>
                </a:solidFill>
              </a:rPr>
              <a:t>What is the safest mode of transportation in </a:t>
            </a:r>
            <a:r>
              <a:rPr lang="en-US" sz="1800" dirty="0" err="1">
                <a:solidFill>
                  <a:schemeClr val="bg1">
                    <a:lumMod val="75000"/>
                    <a:lumOff val="25000"/>
                  </a:schemeClr>
                </a:solidFill>
              </a:rPr>
              <a:t>u.s.,then</a:t>
            </a:r>
            <a:r>
              <a:rPr lang="en-US" sz="1800" dirty="0">
                <a:solidFill>
                  <a:schemeClr val="bg1">
                    <a:lumMod val="75000"/>
                    <a:lumOff val="25000"/>
                  </a:schemeClr>
                </a:solidFill>
              </a:rPr>
              <a:t>?</a:t>
            </a:r>
            <a:endParaRPr lang="en-US" sz="1800" b="0" kern="1200" cap="all" dirty="0">
              <a:solidFill>
                <a:schemeClr val="bg1">
                  <a:lumMod val="75000"/>
                  <a:lumOff val="25000"/>
                </a:schemeClr>
              </a:solidFill>
            </a:endParaRPr>
          </a:p>
        </p:txBody>
      </p:sp>
      <p:sp>
        <p:nvSpPr>
          <p:cNvPr id="26" name="Rectangle 17">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2" name="Rectangle 21">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Vertical Text Placeholder 2">
            <a:extLst>
              <a:ext uri="{FF2B5EF4-FFF2-40B4-BE49-F238E27FC236}">
                <a16:creationId xmlns:a16="http://schemas.microsoft.com/office/drawing/2014/main" id="{21601660-0F61-419C-B0F2-E4E92B2BE2D7}"/>
              </a:ext>
            </a:extLst>
          </p:cNvPr>
          <p:cNvSpPr>
            <a:spLocks noGrp="1"/>
          </p:cNvSpPr>
          <p:nvPr>
            <p:ph type="body" orient="vert" idx="1"/>
          </p:nvPr>
        </p:nvSpPr>
        <p:spPr>
          <a:xfrm>
            <a:off x="671513" y="1872343"/>
            <a:ext cx="3123783" cy="4040905"/>
          </a:xfrm>
        </p:spPr>
        <p:txBody>
          <a:bodyPr vert="horz" lIns="91440" tIns="45720" rIns="91440" bIns="45720" rtlCol="0" anchor="t">
            <a:normAutofit fontScale="62500" lnSpcReduction="20000"/>
          </a:bodyPr>
          <a:lstStyle/>
          <a:p>
            <a:pPr marL="0" indent="0">
              <a:buNone/>
            </a:pPr>
            <a:r>
              <a:rPr lang="en-US" sz="1900" dirty="0">
                <a:solidFill>
                  <a:schemeClr val="bg1">
                    <a:lumMod val="75000"/>
                    <a:lumOff val="25000"/>
                  </a:schemeClr>
                </a:solidFill>
              </a:rPr>
              <a:t>Between 2015 &amp; 2020, for passenger cars,</a:t>
            </a:r>
          </a:p>
          <a:p>
            <a:r>
              <a:rPr lang="en-US" sz="1900" dirty="0">
                <a:solidFill>
                  <a:schemeClr val="bg1">
                    <a:lumMod val="75000"/>
                    <a:lumOff val="25000"/>
                  </a:schemeClr>
                </a:solidFill>
              </a:rPr>
              <a:t>32.28M total crashes</a:t>
            </a:r>
          </a:p>
          <a:p>
            <a:r>
              <a:rPr lang="en-US" sz="1900" dirty="0">
                <a:solidFill>
                  <a:schemeClr val="bg1">
                    <a:lumMod val="75000"/>
                    <a:lumOff val="25000"/>
                  </a:schemeClr>
                </a:solidFill>
              </a:rPr>
              <a:t>8.8M total injuries</a:t>
            </a:r>
          </a:p>
          <a:p>
            <a:r>
              <a:rPr lang="en-US" sz="1900" dirty="0">
                <a:solidFill>
                  <a:schemeClr val="bg1">
                    <a:lumMod val="75000"/>
                    <a:lumOff val="25000"/>
                  </a:schemeClr>
                </a:solidFill>
              </a:rPr>
              <a:t>78.4K total fatalities </a:t>
            </a:r>
          </a:p>
          <a:p>
            <a:pPr marL="0" indent="0">
              <a:buNone/>
            </a:pPr>
            <a:r>
              <a:rPr lang="en-US" sz="1900" dirty="0">
                <a:solidFill>
                  <a:schemeClr val="bg1">
                    <a:lumMod val="75000"/>
                    <a:lumOff val="25000"/>
                  </a:schemeClr>
                </a:solidFill>
              </a:rPr>
              <a:t>Between 2015 &amp; 2020, for light and large trucks,</a:t>
            </a:r>
          </a:p>
          <a:p>
            <a:r>
              <a:rPr lang="en-US" sz="1900" dirty="0">
                <a:solidFill>
                  <a:schemeClr val="bg1">
                    <a:lumMod val="75000"/>
                    <a:lumOff val="25000"/>
                  </a:schemeClr>
                </a:solidFill>
              </a:rPr>
              <a:t>29.8M total crashes</a:t>
            </a:r>
          </a:p>
          <a:p>
            <a:r>
              <a:rPr lang="en-US" sz="1900" dirty="0">
                <a:solidFill>
                  <a:schemeClr val="bg1">
                    <a:lumMod val="75000"/>
                    <a:lumOff val="25000"/>
                  </a:schemeClr>
                </a:solidFill>
              </a:rPr>
              <a:t>5.7M total injuries</a:t>
            </a:r>
          </a:p>
          <a:p>
            <a:r>
              <a:rPr lang="en-US" sz="1900" dirty="0">
                <a:solidFill>
                  <a:schemeClr val="bg1">
                    <a:lumMod val="75000"/>
                    <a:lumOff val="25000"/>
                  </a:schemeClr>
                </a:solidFill>
              </a:rPr>
              <a:t>65.6K total fatalities</a:t>
            </a:r>
          </a:p>
          <a:p>
            <a:pPr marL="0" indent="0">
              <a:buNone/>
            </a:pPr>
            <a:r>
              <a:rPr lang="en-US" sz="1900" b="1" dirty="0">
                <a:solidFill>
                  <a:schemeClr val="bg1">
                    <a:lumMod val="75000"/>
                    <a:lumOff val="25000"/>
                  </a:schemeClr>
                </a:solidFill>
              </a:rPr>
              <a:t>For the same period, amongst large commercial airlines,</a:t>
            </a:r>
          </a:p>
          <a:p>
            <a:r>
              <a:rPr lang="en-US" sz="1900" b="1" dirty="0">
                <a:solidFill>
                  <a:schemeClr val="bg1">
                    <a:lumMod val="75000"/>
                    <a:lumOff val="25000"/>
                  </a:schemeClr>
                </a:solidFill>
              </a:rPr>
              <a:t>176 total accidents</a:t>
            </a:r>
          </a:p>
          <a:p>
            <a:r>
              <a:rPr lang="en-US" sz="1900" b="1" dirty="0">
                <a:solidFill>
                  <a:schemeClr val="bg1">
                    <a:lumMod val="75000"/>
                    <a:lumOff val="25000"/>
                  </a:schemeClr>
                </a:solidFill>
              </a:rPr>
              <a:t>111 total injuries</a:t>
            </a:r>
          </a:p>
          <a:p>
            <a:r>
              <a:rPr lang="en-US" sz="1900" b="1" dirty="0">
                <a:solidFill>
                  <a:schemeClr val="bg1">
                    <a:lumMod val="75000"/>
                    <a:lumOff val="25000"/>
                  </a:schemeClr>
                </a:solidFill>
              </a:rPr>
              <a:t>5 total fatalities</a:t>
            </a:r>
          </a:p>
          <a:p>
            <a:endParaRPr lang="en-US" dirty="0">
              <a:solidFill>
                <a:schemeClr val="bg1">
                  <a:lumMod val="75000"/>
                  <a:lumOff val="25000"/>
                </a:schemeClr>
              </a:solidFill>
            </a:endParaRPr>
          </a:p>
        </p:txBody>
      </p:sp>
      <p:pic>
        <p:nvPicPr>
          <p:cNvPr id="7" name="Picture 6">
            <a:extLst>
              <a:ext uri="{FF2B5EF4-FFF2-40B4-BE49-F238E27FC236}">
                <a16:creationId xmlns:a16="http://schemas.microsoft.com/office/drawing/2014/main" id="{DD2D5541-3E5F-4A57-B05C-9DB94C3220D8}"/>
              </a:ext>
            </a:extLst>
          </p:cNvPr>
          <p:cNvPicPr>
            <a:picLocks noChangeAspect="1"/>
          </p:cNvPicPr>
          <p:nvPr/>
        </p:nvPicPr>
        <p:blipFill>
          <a:blip r:embed="rId5"/>
          <a:stretch>
            <a:fillRect/>
          </a:stretch>
        </p:blipFill>
        <p:spPr>
          <a:xfrm>
            <a:off x="3931296" y="555451"/>
            <a:ext cx="7690107" cy="5894582"/>
          </a:xfrm>
          <a:prstGeom prst="rect">
            <a:avLst/>
          </a:prstGeom>
        </p:spPr>
      </p:pic>
      <p:sp>
        <p:nvSpPr>
          <p:cNvPr id="13" name="TextBox 12">
            <a:extLst>
              <a:ext uri="{FF2B5EF4-FFF2-40B4-BE49-F238E27FC236}">
                <a16:creationId xmlns:a16="http://schemas.microsoft.com/office/drawing/2014/main" id="{9B02F1E0-48A1-4034-9D34-72BD370E02C8}"/>
              </a:ext>
            </a:extLst>
          </p:cNvPr>
          <p:cNvSpPr txBox="1"/>
          <p:nvPr/>
        </p:nvSpPr>
        <p:spPr>
          <a:xfrm>
            <a:off x="671514" y="5994590"/>
            <a:ext cx="2785790" cy="492443"/>
          </a:xfrm>
          <a:prstGeom prst="rect">
            <a:avLst/>
          </a:prstGeom>
          <a:noFill/>
        </p:spPr>
        <p:txBody>
          <a:bodyPr wrap="square" rtlCol="0">
            <a:spAutoFit/>
          </a:bodyPr>
          <a:lstStyle/>
          <a:p>
            <a:r>
              <a:rPr lang="en-US" sz="800" dirty="0">
                <a:solidFill>
                  <a:schemeClr val="bg1">
                    <a:lumMod val="75000"/>
                    <a:lumOff val="25000"/>
                  </a:schemeClr>
                </a:solidFill>
              </a:rPr>
              <a:t>source for the data and graph: flyfright.com/statistics</a:t>
            </a:r>
          </a:p>
          <a:p>
            <a:endParaRPr lang="en-US" dirty="0"/>
          </a:p>
        </p:txBody>
      </p:sp>
      <p:pic>
        <p:nvPicPr>
          <p:cNvPr id="12" name="Audio 11">
            <a:hlinkClick r:id="" action="ppaction://media"/>
            <a:extLst>
              <a:ext uri="{FF2B5EF4-FFF2-40B4-BE49-F238E27FC236}">
                <a16:creationId xmlns:a16="http://schemas.microsoft.com/office/drawing/2014/main" id="{9E15234E-F133-C6F5-DECA-54A0703A35C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07788" y="6173788"/>
            <a:ext cx="531812" cy="531812"/>
          </a:xfrm>
          <a:prstGeom prst="rect">
            <a:avLst/>
          </a:prstGeom>
        </p:spPr>
      </p:pic>
    </p:spTree>
    <p:extLst>
      <p:ext uri="{BB962C8B-B14F-4D97-AF65-F5344CB8AC3E}">
        <p14:creationId xmlns:p14="http://schemas.microsoft.com/office/powerpoint/2010/main" val="13624649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2401"/>
    </mc:Choice>
    <mc:Fallback xmlns="">
      <p:transition spd="slow" advTm="32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4" name="Rectangle 13">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6677" y="485678"/>
            <a:ext cx="4174743" cy="5888772"/>
          </a:xfrm>
          <a:prstGeom prst="rect">
            <a:avLst/>
          </a:prstGeom>
          <a:solidFill>
            <a:srgbClr val="4653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CF7550-7658-75B6-6EA8-14F469EDD018}"/>
              </a:ext>
            </a:extLst>
          </p:cNvPr>
          <p:cNvSpPr>
            <a:spLocks noGrp="1"/>
          </p:cNvSpPr>
          <p:nvPr>
            <p:ph type="title"/>
          </p:nvPr>
        </p:nvSpPr>
        <p:spPr>
          <a:xfrm>
            <a:off x="7963094" y="1113764"/>
            <a:ext cx="3269749" cy="4624327"/>
          </a:xfrm>
        </p:spPr>
        <p:txBody>
          <a:bodyPr vert="horz" lIns="91440" tIns="45720" rIns="91440" bIns="45720" rtlCol="0" anchor="ctr">
            <a:normAutofit/>
          </a:bodyPr>
          <a:lstStyle/>
          <a:p>
            <a:r>
              <a:rPr lang="en-US" sz="3200" dirty="0">
                <a:solidFill>
                  <a:srgbClr val="FFFFFF"/>
                </a:solidFill>
              </a:rPr>
              <a:t>Top 25 Flight fatalities by operator since 1908 – delt air Lines had a total of 319!</a:t>
            </a:r>
            <a:endParaRPr lang="en-US" sz="3200" b="0" kern="1200" cap="all" dirty="0">
              <a:solidFill>
                <a:srgbClr val="FFFFFF"/>
              </a:solidFill>
              <a:latin typeface="+mj-lt"/>
              <a:ea typeface="+mj-ea"/>
              <a:cs typeface="+mj-cs"/>
            </a:endParaRPr>
          </a:p>
        </p:txBody>
      </p:sp>
      <p:sp>
        <p:nvSpPr>
          <p:cNvPr id="3" name="Vertical Text Placeholder 2">
            <a:extLst>
              <a:ext uri="{FF2B5EF4-FFF2-40B4-BE49-F238E27FC236}">
                <a16:creationId xmlns:a16="http://schemas.microsoft.com/office/drawing/2014/main" id="{634C7A9B-5DE7-AA7C-EE44-F2D1E2DAE6A8}"/>
              </a:ext>
            </a:extLst>
          </p:cNvPr>
          <p:cNvSpPr>
            <a:spLocks noGrp="1"/>
          </p:cNvSpPr>
          <p:nvPr>
            <p:ph type="body" orient="vert" idx="1"/>
          </p:nvPr>
        </p:nvSpPr>
        <p:spPr>
          <a:xfrm>
            <a:off x="927916" y="1113764"/>
            <a:ext cx="6108179" cy="4624327"/>
          </a:xfrm>
        </p:spPr>
        <p:txBody>
          <a:bodyPr vert="horz" lIns="91440" tIns="45720" rIns="91440" bIns="45720" rtlCol="0" anchor="ctr">
            <a:normAutofit/>
          </a:bodyPr>
          <a:lstStyle/>
          <a:p>
            <a:pPr marL="0" indent="0"/>
            <a:endParaRPr lang="en-US" dirty="0"/>
          </a:p>
        </p:txBody>
      </p:sp>
      <p:pic>
        <p:nvPicPr>
          <p:cNvPr id="7" name="Picture 6">
            <a:extLst>
              <a:ext uri="{FF2B5EF4-FFF2-40B4-BE49-F238E27FC236}">
                <a16:creationId xmlns:a16="http://schemas.microsoft.com/office/drawing/2014/main" id="{505B5FFC-B467-C6D6-9480-9169A5C38231}"/>
              </a:ext>
            </a:extLst>
          </p:cNvPr>
          <p:cNvPicPr>
            <a:picLocks noChangeAspect="1"/>
          </p:cNvPicPr>
          <p:nvPr/>
        </p:nvPicPr>
        <p:blipFill>
          <a:blip r:embed="rId5"/>
          <a:stretch>
            <a:fillRect/>
          </a:stretch>
        </p:blipFill>
        <p:spPr>
          <a:xfrm>
            <a:off x="329411" y="502920"/>
            <a:ext cx="7225220" cy="5915122"/>
          </a:xfrm>
          <a:prstGeom prst="rect">
            <a:avLst/>
          </a:prstGeom>
        </p:spPr>
      </p:pic>
      <p:pic>
        <p:nvPicPr>
          <p:cNvPr id="11" name="Audio 10">
            <a:hlinkClick r:id="" action="ppaction://media"/>
            <a:extLst>
              <a:ext uri="{FF2B5EF4-FFF2-40B4-BE49-F238E27FC236}">
                <a16:creationId xmlns:a16="http://schemas.microsoft.com/office/drawing/2014/main" id="{14B8FA7D-0DEB-7165-7265-8B3A8CA1794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07788" y="6173788"/>
            <a:ext cx="531812" cy="531812"/>
          </a:xfrm>
          <a:prstGeom prst="rect">
            <a:avLst/>
          </a:prstGeom>
        </p:spPr>
      </p:pic>
    </p:spTree>
    <p:extLst>
      <p:ext uri="{BB962C8B-B14F-4D97-AF65-F5344CB8AC3E}">
        <p14:creationId xmlns:p14="http://schemas.microsoft.com/office/powerpoint/2010/main" val="3858960478"/>
      </p:ext>
    </p:extLst>
  </p:cSld>
  <p:clrMapOvr>
    <a:masterClrMapping/>
  </p:clrMapOvr>
  <mc:AlternateContent xmlns:mc="http://schemas.openxmlformats.org/markup-compatibility/2006" xmlns:p14="http://schemas.microsoft.com/office/powerpoint/2010/main">
    <mc:Choice Requires="p14">
      <p:transition spd="slow" p14:dur="2000" advTm="14777"/>
    </mc:Choice>
    <mc:Fallback xmlns="">
      <p:transition spd="slow" advTm="14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4" name="Rectangle 13">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CF596E9-15BC-4509-AF6D-47FB46FF4EA9}"/>
              </a:ext>
            </a:extLst>
          </p:cNvPr>
          <p:cNvSpPr>
            <a:spLocks noGrp="1"/>
          </p:cNvSpPr>
          <p:nvPr>
            <p:ph type="title"/>
          </p:nvPr>
        </p:nvSpPr>
        <p:spPr>
          <a:xfrm>
            <a:off x="771148" y="1037967"/>
            <a:ext cx="3054091" cy="4709131"/>
          </a:xfrm>
        </p:spPr>
        <p:txBody>
          <a:bodyPr vert="horz" lIns="91440" tIns="45720" rIns="91440" bIns="45720" rtlCol="0" anchor="ctr">
            <a:normAutofit/>
          </a:bodyPr>
          <a:lstStyle/>
          <a:p>
            <a:r>
              <a:rPr lang="en-US" sz="2800" b="0" kern="1200" cap="all" dirty="0">
                <a:solidFill>
                  <a:srgbClr val="FFFEFF"/>
                </a:solidFill>
                <a:latin typeface="+mj-lt"/>
                <a:ea typeface="+mj-ea"/>
                <a:cs typeface="+mj-cs"/>
              </a:rPr>
              <a:t>conclusion</a:t>
            </a:r>
          </a:p>
        </p:txBody>
      </p:sp>
      <p:sp>
        <p:nvSpPr>
          <p:cNvPr id="3" name="Vertical Text Placeholder 2">
            <a:extLst>
              <a:ext uri="{FF2B5EF4-FFF2-40B4-BE49-F238E27FC236}">
                <a16:creationId xmlns:a16="http://schemas.microsoft.com/office/drawing/2014/main" id="{8FC303D8-0A4A-453A-A6E0-6752DC117156}"/>
              </a:ext>
            </a:extLst>
          </p:cNvPr>
          <p:cNvSpPr>
            <a:spLocks noGrp="1"/>
          </p:cNvSpPr>
          <p:nvPr>
            <p:ph type="body" orient="vert" idx="1"/>
          </p:nvPr>
        </p:nvSpPr>
        <p:spPr>
          <a:xfrm>
            <a:off x="4534935" y="1037968"/>
            <a:ext cx="6725899" cy="4820832"/>
          </a:xfrm>
        </p:spPr>
        <p:txBody>
          <a:bodyPr vert="horz" lIns="91440" tIns="45720" rIns="91440" bIns="45720" rtlCol="0" anchor="ctr">
            <a:normAutofit/>
          </a:bodyPr>
          <a:lstStyle/>
          <a:p>
            <a:r>
              <a:rPr lang="en-US" dirty="0"/>
              <a:t>MEDIA REPORTS ARE PATENTLY INACCURATE AND FALSE</a:t>
            </a:r>
          </a:p>
          <a:p>
            <a:r>
              <a:rPr lang="en-US" dirty="0"/>
              <a:t>THE ODDS OF AIRPLANE CRASH AND DEATH ARE EXTREMELY SMALL</a:t>
            </a:r>
          </a:p>
          <a:p>
            <a:r>
              <a:rPr lang="en-US" dirty="0"/>
              <a:t>AIR FLIGHT IS STILL THE SAFEST MEANS OF TRANSPORTATION AMONGST OTHER MODES</a:t>
            </a:r>
          </a:p>
          <a:p>
            <a:r>
              <a:rPr lang="en-US" dirty="0"/>
              <a:t>THUS, FLY WITH DELTA AIR LINES TO TRAVEL SAFER AND FURTHER TOGETHER!</a:t>
            </a:r>
          </a:p>
        </p:txBody>
      </p:sp>
      <p:pic>
        <p:nvPicPr>
          <p:cNvPr id="7" name="Audio 6">
            <a:hlinkClick r:id="" action="ppaction://media"/>
            <a:extLst>
              <a:ext uri="{FF2B5EF4-FFF2-40B4-BE49-F238E27FC236}">
                <a16:creationId xmlns:a16="http://schemas.microsoft.com/office/drawing/2014/main" id="{5AB48CE5-6B8B-3015-3186-C2A6BD8618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07788" y="6173788"/>
            <a:ext cx="531812" cy="531812"/>
          </a:xfrm>
          <a:prstGeom prst="rect">
            <a:avLst/>
          </a:prstGeom>
        </p:spPr>
      </p:pic>
    </p:spTree>
    <p:extLst>
      <p:ext uri="{BB962C8B-B14F-4D97-AF65-F5344CB8AC3E}">
        <p14:creationId xmlns:p14="http://schemas.microsoft.com/office/powerpoint/2010/main" val="1396584447"/>
      </p:ext>
    </p:extLst>
  </p:cSld>
  <p:clrMapOvr>
    <a:masterClrMapping/>
  </p:clrMapOvr>
  <mc:AlternateContent xmlns:mc="http://schemas.openxmlformats.org/markup-compatibility/2006" xmlns:p14="http://schemas.microsoft.com/office/powerpoint/2010/main">
    <mc:Choice Requires="p14">
      <p:transition spd="slow" p14:dur="2000" advTm="32239"/>
    </mc:Choice>
    <mc:Fallback xmlns="">
      <p:transition spd="slow" advTm="322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8E36A-CCE1-44A2-8036-DE4C1383347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E7C3909-73F7-49C8-975F-16FC396EF468}"/>
              </a:ext>
            </a:extLst>
          </p:cNvPr>
          <p:cNvSpPr>
            <a:spLocks noGrp="1"/>
          </p:cNvSpPr>
          <p:nvPr>
            <p:ph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Airplane crashes (n.d.).  </a:t>
            </a:r>
            <a:r>
              <a:rPr lang="en-US" sz="1800" dirty="0" err="1">
                <a:effectLst/>
                <a:latin typeface="Calibri" panose="020F0502020204030204" pitchFamily="34" charset="0"/>
                <a:ea typeface="Malgun Gothic" panose="020B0503020000020004" pitchFamily="34" charset="-127"/>
                <a:cs typeface="Times New Roman" panose="02020603050405020304" pitchFamily="18" charset="0"/>
              </a:rPr>
              <a:t>Data.world</a:t>
            </a: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 </a:t>
            </a:r>
            <a:r>
              <a:rPr lang="en-US" sz="1800" u="sng" dirty="0">
                <a:solidFill>
                  <a:srgbClr val="0000FF"/>
                </a:solidFill>
                <a:effectLst/>
                <a:latin typeface="Calibri" panose="020F0502020204030204" pitchFamily="34" charset="0"/>
                <a:ea typeface="Malgun Gothic" panose="020B0503020000020004" pitchFamily="34" charset="-127"/>
                <a:cs typeface="Times New Roman" panose="02020603050405020304" pitchFamily="18" charset="0"/>
                <a:hlinkClick r:id="rId2"/>
              </a:rPr>
              <a:t>Airplane Crashes 1908-2009 - dataset by </a:t>
            </a:r>
            <a:r>
              <a:rPr lang="en-US" sz="1800" u="sng" dirty="0" err="1">
                <a:solidFill>
                  <a:srgbClr val="0000FF"/>
                </a:solidFill>
                <a:effectLst/>
                <a:latin typeface="Calibri" panose="020F0502020204030204" pitchFamily="34" charset="0"/>
                <a:ea typeface="Malgun Gothic" panose="020B0503020000020004" pitchFamily="34" charset="-127"/>
                <a:cs typeface="Times New Roman" panose="02020603050405020304" pitchFamily="18" charset="0"/>
                <a:hlinkClick r:id="rId2"/>
              </a:rPr>
              <a:t>hhaveliw</a:t>
            </a:r>
            <a:r>
              <a:rPr lang="en-US" sz="1800" u="sng" dirty="0">
                <a:solidFill>
                  <a:srgbClr val="0000FF"/>
                </a:solidFill>
                <a:effectLst/>
                <a:latin typeface="Calibri" panose="020F0502020204030204" pitchFamily="34" charset="0"/>
                <a:ea typeface="Malgun Gothic" panose="020B0503020000020004" pitchFamily="34" charset="-127"/>
                <a:cs typeface="Times New Roman" panose="02020603050405020304" pitchFamily="18" charset="0"/>
                <a:hlinkClick r:id="rId2"/>
              </a:rPr>
              <a:t> | </a:t>
            </a:r>
            <a:r>
              <a:rPr lang="en-US" sz="1800" u="sng" dirty="0" err="1">
                <a:solidFill>
                  <a:srgbClr val="0000FF"/>
                </a:solidFill>
                <a:effectLst/>
                <a:latin typeface="Calibri" panose="020F0502020204030204" pitchFamily="34" charset="0"/>
                <a:ea typeface="Malgun Gothic" panose="020B0503020000020004" pitchFamily="34" charset="-127"/>
                <a:cs typeface="Times New Roman" panose="02020603050405020304" pitchFamily="18" charset="0"/>
                <a:hlinkClick r:id="rId2"/>
              </a:rPr>
              <a:t>data.world</a:t>
            </a:r>
            <a:endParaRPr lang="en-US" sz="1800" dirty="0">
              <a:effectLst/>
              <a:latin typeface="Calibri" panose="020F0502020204030204" pitchFamily="34" charset="0"/>
              <a:ea typeface="Malgun Gothic" panose="020B0503020000020004" pitchFamily="34" charset="-127"/>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Malgun Gothic" panose="020B0503020000020004" pitchFamily="34" charset="-127"/>
                <a:cs typeface="Times New Roman" panose="02020603050405020304" pitchFamily="18" charset="0"/>
              </a:rPr>
              <a:t>Motor vehicle safety data (n.d.).  Bureau of Transportation Statistics, </a:t>
            </a:r>
            <a:r>
              <a:rPr lang="en-US" sz="1800" u="sng" dirty="0">
                <a:solidFill>
                  <a:srgbClr val="0000FF"/>
                </a:solidFill>
                <a:effectLst/>
                <a:latin typeface="Calibri" panose="020F0502020204030204" pitchFamily="34" charset="0"/>
                <a:ea typeface="Malgun Gothic" panose="020B0503020000020004" pitchFamily="34" charset="-127"/>
                <a:cs typeface="Times New Roman" panose="02020603050405020304" pitchFamily="18" charset="0"/>
                <a:hlinkClick r:id="rId3"/>
              </a:rPr>
              <a:t>Motor Vehicle Safety Data | Bureau of Transportation Statistics (bts.gov)</a:t>
            </a:r>
            <a:endParaRPr lang="en-US" sz="1800" u="sng" dirty="0">
              <a:solidFill>
                <a:srgbClr val="0000FF"/>
              </a:solidFill>
              <a:effectLst/>
              <a:latin typeface="Calibri" panose="020F0502020204030204" pitchFamily="34" charset="0"/>
              <a:ea typeface="Malgun Gothic" panose="020B0503020000020004" pitchFamily="34" charset="-127"/>
              <a:cs typeface="Times New Roman" panose="02020603050405020304" pitchFamily="18" charset="0"/>
            </a:endParaRPr>
          </a:p>
          <a:p>
            <a:r>
              <a:rPr lang="en-US" sz="1800" dirty="0"/>
              <a:t>Preventable Deaths (n.d.).  National Security Council, </a:t>
            </a:r>
            <a:r>
              <a:rPr lang="en-US" sz="1800" dirty="0">
                <a:hlinkClick r:id="rId4"/>
              </a:rPr>
              <a:t>Odds of Dying - Data Details - Injury Facts (nsc.org)</a:t>
            </a:r>
            <a:endParaRPr lang="en-US" sz="1800" dirty="0"/>
          </a:p>
          <a:p>
            <a:r>
              <a:rPr lang="en-US" sz="1800" dirty="0"/>
              <a:t>Plane Crash Statistics (n.d.).  FlyFright.com, </a:t>
            </a:r>
            <a:r>
              <a:rPr lang="en-US" sz="1800" dirty="0">
                <a:hlinkClick r:id="rId5"/>
              </a:rPr>
              <a:t>Plane Crash Statistics (flyfright.com)</a:t>
            </a:r>
            <a:endParaRPr lang="en-US" sz="1800" dirty="0"/>
          </a:p>
          <a:p>
            <a:pPr marL="0" marR="0" indent="0">
              <a:lnSpc>
                <a:spcPct val="107000"/>
              </a:lnSpc>
              <a:spcBef>
                <a:spcPts val="0"/>
              </a:spcBef>
              <a:spcAft>
                <a:spcPts val="800"/>
              </a:spcAft>
              <a:buNone/>
            </a:pPr>
            <a:endParaRPr lang="en-US" sz="1800" dirty="0">
              <a:effectLst/>
              <a:latin typeface="Calibri" panose="020F0502020204030204" pitchFamily="34" charset="0"/>
              <a:ea typeface="Malgun Gothic" panose="020B0503020000020004" pitchFamily="34" charset="-127"/>
              <a:cs typeface="Times New Roman" panose="02020603050405020304" pitchFamily="18" charset="0"/>
            </a:endParaRPr>
          </a:p>
          <a:p>
            <a:endParaRPr lang="en-US" dirty="0"/>
          </a:p>
          <a:p>
            <a:endParaRPr lang="en-US" dirty="0"/>
          </a:p>
        </p:txBody>
      </p:sp>
    </p:spTree>
    <p:extLst>
      <p:ext uri="{BB962C8B-B14F-4D97-AF65-F5344CB8AC3E}">
        <p14:creationId xmlns:p14="http://schemas.microsoft.com/office/powerpoint/2010/main" val="3777580141"/>
      </p:ext>
    </p:extLst>
  </p:cSld>
  <p:clrMapOvr>
    <a:masterClrMapping/>
  </p:clrMapOvr>
</p:sld>
</file>

<file path=ppt/theme/theme1.xml><?xml version="1.0" encoding="utf-8"?>
<a:theme xmlns:a="http://schemas.openxmlformats.org/drawingml/2006/main" name="DividendVTI">
  <a:themeElements>
    <a:clrScheme name="AnalogousFromRegularSeed_2SEEDS">
      <a:dk1>
        <a:srgbClr val="000000"/>
      </a:dk1>
      <a:lt1>
        <a:srgbClr val="FFFFFF"/>
      </a:lt1>
      <a:dk2>
        <a:srgbClr val="23323E"/>
      </a:dk2>
      <a:lt2>
        <a:srgbClr val="E8E3E2"/>
      </a:lt2>
      <a:accent1>
        <a:srgbClr val="3B94B1"/>
      </a:accent1>
      <a:accent2>
        <a:srgbClr val="46B4A1"/>
      </a:accent2>
      <a:accent3>
        <a:srgbClr val="4D74C3"/>
      </a:accent3>
      <a:accent4>
        <a:srgbClr val="B13B58"/>
      </a:accent4>
      <a:accent5>
        <a:srgbClr val="C3604D"/>
      </a:accent5>
      <a:accent6>
        <a:srgbClr val="B1803B"/>
      </a:accent6>
      <a:hlink>
        <a:srgbClr val="BF5F3F"/>
      </a:hlink>
      <a:folHlink>
        <a:srgbClr val="7F7F7F"/>
      </a:folHlink>
    </a:clrScheme>
    <a:fontScheme name="Dividend">
      <a:majorFont>
        <a:latin typeface="Arial Nova Ligh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ova Ligh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22989</TotalTime>
  <Words>770</Words>
  <Application>Microsoft Office PowerPoint</Application>
  <PresentationFormat>Widescreen</PresentationFormat>
  <Paragraphs>64</Paragraphs>
  <Slides>9</Slides>
  <Notes>8</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 Nova Light</vt:lpstr>
      <vt:lpstr>Calibri</vt:lpstr>
      <vt:lpstr>Wingdings 2</vt:lpstr>
      <vt:lpstr>DividendVTI</vt:lpstr>
      <vt:lpstr>Safer, further, together with Delta Air Lines</vt:lpstr>
      <vt:lpstr>Safer than ever before</vt:lpstr>
      <vt:lpstr>PowerPoint Presentation</vt:lpstr>
      <vt:lpstr>Lifetime odds of dying for selected injury causes in u.s., 2015-2020</vt:lpstr>
      <vt:lpstr>Automobile fatalities account for 93.35% vs. 6.65% for flights over the last 50 years. </vt:lpstr>
      <vt:lpstr>What is the safest mode of transportation in u.s.,then?</vt:lpstr>
      <vt:lpstr>Top 25 Flight fatalities by operator since 1908 – delt air Lines had a total of 319!</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Faster further together</dc:title>
  <dc:creator>Han, Phil P. - US</dc:creator>
  <cp:lastModifiedBy>Han, Phil P. - US</cp:lastModifiedBy>
  <cp:revision>23</cp:revision>
  <dcterms:created xsi:type="dcterms:W3CDTF">2023-01-20T05:00:05Z</dcterms:created>
  <dcterms:modified xsi:type="dcterms:W3CDTF">2023-07-11T01:29:47Z</dcterms:modified>
</cp:coreProperties>
</file>

<file path=docProps/thumbnail.jpeg>
</file>